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572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8B83D-E00F-4E38-AC5F-D362B68A9AF0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BA227-F897-44A8-AF02-461C7307C94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8B83D-E00F-4E38-AC5F-D362B68A9AF0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BA227-F897-44A8-AF02-461C7307C94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8B83D-E00F-4E38-AC5F-D362B68A9AF0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BA227-F897-44A8-AF02-461C7307C94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8B83D-E00F-4E38-AC5F-D362B68A9AF0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BA227-F897-44A8-AF02-461C7307C94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8B83D-E00F-4E38-AC5F-D362B68A9AF0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BA227-F897-44A8-AF02-461C7307C94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8B83D-E00F-4E38-AC5F-D362B68A9AF0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BA227-F897-44A8-AF02-461C7307C94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8B83D-E00F-4E38-AC5F-D362B68A9AF0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BA227-F897-44A8-AF02-461C7307C94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8B83D-E00F-4E38-AC5F-D362B68A9AF0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BA227-F897-44A8-AF02-461C7307C94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8B83D-E00F-4E38-AC5F-D362B68A9AF0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BA227-F897-44A8-AF02-461C7307C94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8B83D-E00F-4E38-AC5F-D362B68A9AF0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BA227-F897-44A8-AF02-461C7307C94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8B83D-E00F-4E38-AC5F-D362B68A9AF0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BA227-F897-44A8-AF02-461C7307C94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D8B83D-E00F-4E38-AC5F-D362B68A9AF0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BA227-F897-44A8-AF02-461C7307C94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thewiseman.co.k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40" descr="C:\Documents and Settings\Administrator\바탕 화면\더와이즈맨\로고작업\(최종시안)더와이즈맨0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3F1"/>
              </a:clrFrom>
              <a:clrTo>
                <a:srgbClr val="FBF3F1">
                  <a:alpha val="0"/>
                </a:srgbClr>
              </a:clrTo>
            </a:clrChange>
          </a:blip>
          <a:srcRect l="37999" t="35007" r="34001" b="37486"/>
          <a:stretch>
            <a:fillRect/>
          </a:stretch>
        </p:blipFill>
        <p:spPr bwMode="auto">
          <a:xfrm>
            <a:off x="5633122" y="2"/>
            <a:ext cx="1224878" cy="813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7" descr="C:\Documents and Settings\Administrator\바탕 화면\더와이즈맨\로고활용5.jpg"/>
          <p:cNvPicPr>
            <a:picLocks noChangeAspect="1" noChangeArrowheads="1"/>
          </p:cNvPicPr>
          <p:nvPr/>
        </p:nvPicPr>
        <p:blipFill>
          <a:blip r:embed="rId3" cstate="print"/>
          <a:srcRect l="42188" t="84596" r="10532" b="740"/>
          <a:stretch>
            <a:fillRect/>
          </a:stretch>
        </p:blipFill>
        <p:spPr bwMode="auto">
          <a:xfrm>
            <a:off x="0" y="8172482"/>
            <a:ext cx="6858000" cy="971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그룹 9"/>
          <p:cNvGrpSpPr/>
          <p:nvPr/>
        </p:nvGrpSpPr>
        <p:grpSpPr>
          <a:xfrm>
            <a:off x="642919" y="2143108"/>
            <a:ext cx="4357718" cy="1000133"/>
            <a:chOff x="1214422" y="2214546"/>
            <a:chExt cx="4357718" cy="1000133"/>
          </a:xfrm>
        </p:grpSpPr>
        <p:grpSp>
          <p:nvGrpSpPr>
            <p:cNvPr id="3" name="그룹 8"/>
            <p:cNvGrpSpPr/>
            <p:nvPr/>
          </p:nvGrpSpPr>
          <p:grpSpPr>
            <a:xfrm>
              <a:off x="1214422" y="2500298"/>
              <a:ext cx="4357718" cy="714381"/>
              <a:chOff x="1142984" y="2143108"/>
              <a:chExt cx="4357718" cy="714381"/>
            </a:xfrm>
          </p:grpSpPr>
          <p:sp>
            <p:nvSpPr>
              <p:cNvPr id="6" name="직사각형 5"/>
              <p:cNvSpPr/>
              <p:nvPr/>
            </p:nvSpPr>
            <p:spPr>
              <a:xfrm>
                <a:off x="1142984" y="2143108"/>
                <a:ext cx="4357718" cy="4816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buFont typeface="Arial" pitchFamily="34" charset="0"/>
                  <a:buChar char="•"/>
                </a:pPr>
                <a:r>
                  <a:rPr lang="ko-KR" altLang="en-US" sz="110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일정 </a:t>
                </a:r>
                <a:r>
                  <a:rPr lang="en-US" altLang="ko-KR" sz="110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:</a:t>
                </a:r>
                <a:r>
                  <a:rPr lang="ko-KR" altLang="en-US" sz="110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 </a:t>
                </a:r>
                <a:r>
                  <a:rPr lang="en-US" sz="110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2012</a:t>
                </a:r>
                <a:r>
                  <a:rPr lang="ko-KR" altLang="en-US" sz="110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년</a:t>
                </a:r>
                <a:r>
                  <a:rPr lang="en-US" sz="110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 12</a:t>
                </a:r>
                <a:r>
                  <a:rPr lang="ko-KR" altLang="en-US" sz="110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월</a:t>
                </a:r>
                <a:r>
                  <a:rPr lang="en-US" sz="110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 26</a:t>
                </a:r>
                <a:r>
                  <a:rPr lang="ko-KR" altLang="en-US" sz="110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일</a:t>
                </a:r>
                <a:r>
                  <a:rPr lang="en-US" altLang="ko-KR" sz="110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(</a:t>
                </a:r>
                <a:r>
                  <a:rPr lang="ko-KR" altLang="en-US" sz="110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수</a:t>
                </a:r>
                <a:r>
                  <a:rPr lang="en-US" altLang="ko-KR" sz="110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)</a:t>
                </a:r>
                <a:r>
                  <a:rPr lang="ko-KR" altLang="en-US" sz="110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부터</a:t>
                </a:r>
                <a:r>
                  <a:rPr lang="en-US" sz="110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  </a:t>
                </a:r>
                <a:r>
                  <a:rPr lang="ko-KR" altLang="en-US" sz="110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총 </a:t>
                </a:r>
                <a:r>
                  <a:rPr lang="en-US" altLang="ko-KR" sz="110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5</a:t>
                </a:r>
                <a:r>
                  <a:rPr lang="ko-KR" altLang="en-US" sz="110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회</a:t>
                </a:r>
                <a:endParaRPr lang="en-US" altLang="ko-KR" sz="1100" kern="100" dirty="0" smtClean="0">
                  <a:latin typeface="뫼비우스 Bold" pitchFamily="2" charset="-127"/>
                  <a:ea typeface="뫼비우스 Bold" pitchFamily="2" charset="-127"/>
                  <a:cs typeface="Times New Roman"/>
                </a:endParaRPr>
              </a:p>
              <a:p>
                <a:pPr>
                  <a:lnSpc>
                    <a:spcPct val="115000"/>
                  </a:lnSpc>
                </a:pPr>
                <a:r>
                  <a:rPr lang="ko-KR" altLang="en-US" sz="110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           매주 </a:t>
                </a:r>
                <a:r>
                  <a:rPr lang="ko-KR" altLang="en-US" sz="110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수요일 오전</a:t>
                </a:r>
                <a:r>
                  <a:rPr lang="en-US" sz="110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10:00~12:00</a:t>
                </a:r>
                <a:endParaRPr lang="ko-KR" altLang="en-US" sz="1100" kern="100" dirty="0">
                  <a:latin typeface="뫼비우스 Bold" pitchFamily="2" charset="-127"/>
                  <a:ea typeface="뫼비우스 Bold" pitchFamily="2" charset="-127"/>
                  <a:cs typeface="Times New Roman"/>
                </a:endParaRP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142984" y="2595879"/>
                <a:ext cx="4357718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buFont typeface="Arial" pitchFamily="34" charset="0"/>
                  <a:buChar char="•"/>
                </a:pPr>
                <a:r>
                  <a:rPr lang="ko-KR" altLang="en-US" sz="110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장소 </a:t>
                </a:r>
                <a:r>
                  <a:rPr lang="en-US" altLang="ko-KR" sz="110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: </a:t>
                </a:r>
                <a:r>
                  <a:rPr lang="ko-KR" altLang="en-US" sz="110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교육컨설팅그룹 </a:t>
                </a:r>
                <a:r>
                  <a:rPr lang="ko-KR" altLang="en-US" sz="1100" kern="100" dirty="0" err="1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더와이즈맨</a:t>
                </a:r>
                <a:r>
                  <a:rPr lang="ko-KR" altLang="en-US" sz="110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 교육장</a:t>
                </a:r>
                <a:r>
                  <a:rPr lang="en-US" sz="110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(1</a:t>
                </a:r>
                <a:r>
                  <a:rPr lang="ko-KR" altLang="en-US" sz="110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호선 </a:t>
                </a:r>
                <a:r>
                  <a:rPr lang="ko-KR" altLang="en-US" sz="1100" kern="100" dirty="0" err="1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병점역</a:t>
                </a:r>
                <a:r>
                  <a:rPr lang="ko-KR" altLang="en-US" sz="110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 </a:t>
                </a:r>
                <a:r>
                  <a:rPr lang="ko-KR" altLang="en-US" sz="110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도보</a:t>
                </a:r>
                <a:r>
                  <a:rPr lang="en-US" altLang="ko-KR" sz="110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3</a:t>
                </a:r>
                <a:r>
                  <a:rPr lang="ko-KR" altLang="en-US" sz="110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분거리</a:t>
                </a:r>
                <a:r>
                  <a:rPr lang="en-US" altLang="ko-KR" sz="110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)</a:t>
                </a:r>
                <a:endParaRPr lang="ko-KR" altLang="en-US" sz="1100" dirty="0">
                  <a:latin typeface="뫼비우스 Bold" pitchFamily="2" charset="-127"/>
                  <a:ea typeface="뫼비우스 Bold" pitchFamily="2" charset="-127"/>
                </a:endParaRPr>
              </a:p>
            </p:txBody>
          </p:sp>
        </p:grpSp>
        <p:sp>
          <p:nvSpPr>
            <p:cNvPr id="8" name="직사각형 7"/>
            <p:cNvSpPr/>
            <p:nvPr/>
          </p:nvSpPr>
          <p:spPr>
            <a:xfrm>
              <a:off x="1229920" y="2214546"/>
              <a:ext cx="2646878" cy="28700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15000"/>
                </a:lnSpc>
                <a:buFont typeface="Arial" pitchFamily="34" charset="0"/>
                <a:buChar char="•"/>
              </a:pPr>
              <a:r>
                <a:rPr lang="ko-KR" altLang="en-US" sz="1100" kern="100" dirty="0" smtClean="0">
                  <a:latin typeface="뫼비우스 Bold" pitchFamily="2" charset="-127"/>
                  <a:ea typeface="뫼비우스 Bold" pitchFamily="2" charset="-127"/>
                  <a:cs typeface="Times New Roman"/>
                </a:rPr>
                <a:t>대상 </a:t>
              </a:r>
              <a:r>
                <a:rPr lang="en-US" altLang="ko-KR" sz="1100" kern="100" dirty="0" smtClean="0">
                  <a:latin typeface="뫼비우스 Bold" pitchFamily="2" charset="-127"/>
                  <a:ea typeface="뫼비우스 Bold" pitchFamily="2" charset="-127"/>
                  <a:cs typeface="Times New Roman"/>
                </a:rPr>
                <a:t>: </a:t>
              </a:r>
              <a:r>
                <a:rPr lang="ko-KR" altLang="en-US" sz="1100" kern="100" dirty="0" smtClean="0">
                  <a:latin typeface="뫼비우스 Bold" pitchFamily="2" charset="-127"/>
                  <a:ea typeface="뫼비우스 Bold" pitchFamily="2" charset="-127"/>
                  <a:cs typeface="Times New Roman"/>
                </a:rPr>
                <a:t>학부모</a:t>
              </a:r>
              <a:r>
                <a:rPr lang="en-US" sz="1100" kern="100" dirty="0" smtClean="0">
                  <a:latin typeface="뫼비우스 Bold" pitchFamily="2" charset="-127"/>
                  <a:ea typeface="뫼비우스 Bold" pitchFamily="2" charset="-127"/>
                  <a:cs typeface="Times New Roman"/>
                </a:rPr>
                <a:t> </a:t>
              </a:r>
              <a:r>
                <a:rPr lang="en-US" sz="1100" kern="100" dirty="0">
                  <a:latin typeface="뫼비우스 Bold" pitchFamily="2" charset="-127"/>
                  <a:ea typeface="뫼비우스 Bold" pitchFamily="2" charset="-127"/>
                  <a:cs typeface="Times New Roman"/>
                </a:rPr>
                <a:t>20</a:t>
              </a:r>
              <a:r>
                <a:rPr lang="ko-KR" altLang="en-US" sz="1100" kern="100" dirty="0">
                  <a:latin typeface="뫼비우스 Bold" pitchFamily="2" charset="-127"/>
                  <a:ea typeface="뫼비우스 Bold" pitchFamily="2" charset="-127"/>
                  <a:cs typeface="Times New Roman"/>
                </a:rPr>
                <a:t>명 </a:t>
              </a:r>
              <a:r>
                <a:rPr lang="ko-KR" altLang="en-US" sz="1100" kern="100" dirty="0" smtClean="0">
                  <a:latin typeface="뫼비우스 Bold" pitchFamily="2" charset="-127"/>
                  <a:ea typeface="뫼비우스 Bold" pitchFamily="2" charset="-127"/>
                  <a:cs typeface="Times New Roman"/>
                </a:rPr>
                <a:t>내외</a:t>
              </a:r>
              <a:r>
                <a:rPr lang="en-US" altLang="ko-KR" sz="1100" kern="100" dirty="0" smtClean="0">
                  <a:latin typeface="뫼비우스 Bold" pitchFamily="2" charset="-127"/>
                  <a:ea typeface="뫼비우스 Bold" pitchFamily="2" charset="-127"/>
                  <a:cs typeface="Times New Roman"/>
                </a:rPr>
                <a:t>(</a:t>
              </a:r>
              <a:r>
                <a:rPr lang="ko-KR" altLang="en-US" sz="1100" kern="100" dirty="0" smtClean="0">
                  <a:latin typeface="뫼비우스 Bold" pitchFamily="2" charset="-127"/>
                  <a:ea typeface="뫼비우스 Bold" pitchFamily="2" charset="-127"/>
                  <a:cs typeface="Times New Roman"/>
                </a:rPr>
                <a:t>선착순 접수마감</a:t>
              </a:r>
              <a:r>
                <a:rPr lang="en-US" altLang="ko-KR" sz="1100" kern="100" dirty="0" smtClean="0">
                  <a:latin typeface="뫼비우스 Bold" pitchFamily="2" charset="-127"/>
                  <a:ea typeface="뫼비우스 Bold" pitchFamily="2" charset="-127"/>
                  <a:cs typeface="Times New Roman"/>
                </a:rPr>
                <a:t>)</a:t>
              </a:r>
              <a:endParaRPr lang="ko-KR" altLang="en-US" sz="1100" kern="100" dirty="0">
                <a:latin typeface="뫼비우스 Bold" pitchFamily="2" charset="-127"/>
                <a:ea typeface="뫼비우스 Bold" pitchFamily="2" charset="-127"/>
                <a:cs typeface="Times New Roman"/>
              </a:endParaRPr>
            </a:p>
          </p:txBody>
        </p:sp>
      </p:grpSp>
      <p:graphicFrame>
        <p:nvGraphicFramePr>
          <p:cNvPr id="9" name="내용 개체 틀 3"/>
          <p:cNvGraphicFramePr>
            <a:graphicFrameLocks/>
          </p:cNvGraphicFramePr>
          <p:nvPr/>
        </p:nvGraphicFramePr>
        <p:xfrm>
          <a:off x="642919" y="3804818"/>
          <a:ext cx="5643602" cy="4929227"/>
        </p:xfrm>
        <a:graphic>
          <a:graphicData uri="http://schemas.openxmlformats.org/drawingml/2006/table">
            <a:tbl>
              <a:tblPr/>
              <a:tblGrid>
                <a:gridCol w="458508"/>
                <a:gridCol w="2256136"/>
                <a:gridCol w="2428892"/>
                <a:gridCol w="500066"/>
              </a:tblGrid>
              <a:tr h="35719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순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교육모듈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교육 세부내용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>
                          <a:latin typeface="맑은 고딕"/>
                          <a:ea typeface="맑은 고딕"/>
                          <a:cs typeface="Times New Roman"/>
                        </a:rPr>
                        <a:t>시간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78581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latin typeface="맑은 고딕"/>
                          <a:ea typeface="맑은 고딕"/>
                          <a:cs typeface="Times New Roman"/>
                        </a:rPr>
                        <a:t>1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커뮤니케이션 이해하기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1. 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커뮤니케이션의 개요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2. </a:t>
                      </a:r>
                      <a:r>
                        <a:rPr lang="ko-KR" sz="1100" b="1" kern="100" dirty="0" err="1">
                          <a:latin typeface="맑은 고딕"/>
                          <a:ea typeface="맑은 고딕"/>
                          <a:cs typeface="Times New Roman"/>
                        </a:rPr>
                        <a:t>가정내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 커뮤니케이션 오류 사례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3. </a:t>
                      </a:r>
                      <a:r>
                        <a:rPr lang="ko-KR" sz="1100" b="1" kern="100" dirty="0" err="1">
                          <a:latin typeface="맑은 고딕"/>
                          <a:ea typeface="맑은 고딕"/>
                          <a:cs typeface="Times New Roman"/>
                        </a:rPr>
                        <a:t>가정내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 커뮤니케이션의 장애요인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latin typeface="맑은 고딕"/>
                          <a:ea typeface="맑은 고딕"/>
                          <a:cs typeface="Times New Roman"/>
                        </a:rPr>
                        <a:t>2H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581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latin typeface="맑은 고딕"/>
                          <a:ea typeface="맑은 고딕"/>
                          <a:cs typeface="Times New Roman"/>
                        </a:rPr>
                        <a:t>2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자기이해와 타인이해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4. TA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교류분석의 이해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-. 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나의 행동유형 진단하기</a:t>
                      </a: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-. </a:t>
                      </a:r>
                      <a:r>
                        <a:rPr lang="ko-KR" sz="1100" kern="100" dirty="0" err="1">
                          <a:latin typeface="맑은 고딕"/>
                          <a:ea typeface="맑은 고딕"/>
                          <a:cs typeface="Times New Roman"/>
                        </a:rPr>
                        <a:t>에고그램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 이해</a:t>
                      </a: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2H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157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latin typeface="맑은 고딕"/>
                          <a:ea typeface="맑은 고딕"/>
                          <a:cs typeface="Times New Roman"/>
                        </a:rPr>
                        <a:t>3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진단 결과를 통한 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개선리포트 작성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5. 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자아구조분석과 유형별 촉진법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6. 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나의 변화를 위한 고민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   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나의 태도 중 마음에 드는 점</a:t>
                      </a: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   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마음에 들지 않는 점</a:t>
                      </a: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   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개선 리포트 작성</a:t>
                      </a: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2H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latin typeface="맑은 고딕"/>
                          <a:ea typeface="맑은 고딕"/>
                          <a:cs typeface="Times New Roman"/>
                        </a:rPr>
                        <a:t>4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교류의 유형 이해와 적용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7. 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교류의 유형 이해와 적용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-. 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교차교류</a:t>
                      </a: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 / 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상보교류</a:t>
                      </a: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 / 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이면교류</a:t>
                      </a: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-. 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자녀와의 대화에 적용하기</a:t>
                      </a: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2H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44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latin typeface="맑은 고딕"/>
                          <a:ea typeface="맑은 고딕"/>
                          <a:cs typeface="Times New Roman"/>
                        </a:rPr>
                        <a:t>5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대화개선하기 </a:t>
                      </a:r>
                      <a:r>
                        <a:rPr lang="ko-KR" sz="1100" b="1" kern="100" dirty="0" err="1">
                          <a:latin typeface="맑은 고딕"/>
                          <a:ea typeface="맑은 고딕"/>
                          <a:cs typeface="Times New Roman"/>
                        </a:rPr>
                        <a:t>워크샵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8. 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교육 연극을 통한 </a:t>
                      </a:r>
                      <a:r>
                        <a:rPr lang="ko-KR" sz="1100" b="1" kern="100" dirty="0" err="1">
                          <a:latin typeface="맑은 고딕"/>
                          <a:ea typeface="맑은 고딕"/>
                          <a:cs typeface="Times New Roman"/>
                        </a:rPr>
                        <a:t>입장바꿔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 게임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-. 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빈 의자기법</a:t>
                      </a: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(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자녀와 입장 바꾸기</a:t>
                      </a: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)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-. 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어항기법</a:t>
                      </a: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(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자녀의 대화 관찰하기</a:t>
                      </a: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)</a:t>
                      </a: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 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9. 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사례분석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-. 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자녀의 행동유형 유추와 밸런스 </a:t>
                      </a:r>
                    </a:p>
                    <a:p>
                      <a:pPr indent="127000"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맞추기 실습</a:t>
                      </a: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2H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33110" marR="331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직사각형 10"/>
          <p:cNvSpPr/>
          <p:nvPr/>
        </p:nvSpPr>
        <p:spPr>
          <a:xfrm>
            <a:off x="500043" y="707091"/>
            <a:ext cx="5857916" cy="13842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ko-KR" altLang="en-US" kern="0" dirty="0">
                <a:solidFill>
                  <a:schemeClr val="accent5">
                    <a:lumMod val="75000"/>
                  </a:schemeClr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부</a:t>
            </a:r>
            <a:r>
              <a:rPr lang="ko-KR" altLang="en-US" sz="1400" kern="0" dirty="0">
                <a:solidFill>
                  <a:schemeClr val="accent5">
                    <a:lumMod val="75000"/>
                  </a:schemeClr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모가 된다는 </a:t>
            </a:r>
            <a:r>
              <a:rPr lang="ko-KR" altLang="en-US" sz="1400" kern="0" dirty="0" smtClean="0">
                <a:solidFill>
                  <a:schemeClr val="accent5">
                    <a:lumMod val="75000"/>
                  </a:schemeClr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것</a:t>
            </a:r>
            <a:r>
              <a:rPr lang="ko-KR" altLang="en-US" sz="1100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은 </a:t>
            </a:r>
            <a:r>
              <a:rPr lang="ko-KR" alt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동시에 아이에게 최고의 스승이 된다는 것과 같은 의미입니다</a:t>
            </a:r>
            <a:r>
              <a:rPr lang="en-US" sz="1100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. </a:t>
            </a:r>
            <a:r>
              <a:rPr lang="ko-KR" altLang="en-US" sz="1100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그만큼 </a:t>
            </a:r>
            <a:r>
              <a:rPr lang="ko-KR" alt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가정에서의 교육이 중요하다는 의미로써</a:t>
            </a:r>
            <a:r>
              <a:rPr 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, </a:t>
            </a:r>
            <a:r>
              <a:rPr lang="ko-KR" altLang="en-US" sz="1100" u="sng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교육의 주체인 부모가 먼저 건강한 </a:t>
            </a:r>
            <a:r>
              <a:rPr lang="ko-KR" altLang="en-US" sz="1100" u="sng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가치관과 </a:t>
            </a:r>
            <a:r>
              <a:rPr lang="ko-KR" altLang="en-US" sz="1100" u="sng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의식을 가지고 있어야만 자녀에게 좋은 스승이 될 수 </a:t>
            </a:r>
            <a:r>
              <a:rPr lang="ko-KR" altLang="en-US" sz="1100" u="sng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있습니다</a:t>
            </a:r>
            <a:r>
              <a:rPr lang="en-US" sz="1100" u="sng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.</a:t>
            </a:r>
            <a:r>
              <a:rPr lang="en-US" sz="1100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 </a:t>
            </a:r>
          </a:p>
          <a:p>
            <a:pPr algn="just">
              <a:lnSpc>
                <a:spcPct val="115000"/>
              </a:lnSpc>
            </a:pPr>
            <a:r>
              <a:rPr lang="ko-KR" altLang="en-US" sz="1100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부모로써 </a:t>
            </a:r>
            <a:r>
              <a:rPr lang="ko-KR" alt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나는 어떤 자아상태와 태도를 보이고 있는지</a:t>
            </a:r>
            <a:r>
              <a:rPr 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 TA(</a:t>
            </a:r>
            <a:r>
              <a:rPr lang="ko-KR" alt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교류분석</a:t>
            </a:r>
            <a:r>
              <a:rPr 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)</a:t>
            </a:r>
            <a:r>
              <a:rPr lang="ko-KR" alt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를 통해 스스로에 </a:t>
            </a:r>
            <a:r>
              <a:rPr lang="ko-KR" altLang="en-US" sz="1100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대한 </a:t>
            </a:r>
            <a:r>
              <a:rPr lang="ko-KR" alt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분석을 </a:t>
            </a:r>
            <a:endParaRPr lang="en-US" altLang="ko-KR" sz="1100" kern="0" dirty="0" smtClean="0">
              <a:solidFill>
                <a:srgbClr val="000000"/>
              </a:solidFill>
              <a:latin typeface="뫼비우스 Bold" pitchFamily="2" charset="-127"/>
              <a:ea typeface="뫼비우스 Bold" pitchFamily="2" charset="-127"/>
              <a:cs typeface="굴림"/>
            </a:endParaRPr>
          </a:p>
          <a:p>
            <a:pPr algn="just">
              <a:lnSpc>
                <a:spcPct val="115000"/>
              </a:lnSpc>
            </a:pPr>
            <a:r>
              <a:rPr lang="ko-KR" altLang="en-US" sz="1100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해 </a:t>
            </a:r>
            <a:r>
              <a:rPr lang="ko-KR" alt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보고</a:t>
            </a:r>
            <a:r>
              <a:rPr 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, </a:t>
            </a:r>
            <a:r>
              <a:rPr lang="ko-KR" alt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자기이해와 타인이해를 통해 자녀와의 좋은 관계 형성은 물론 </a:t>
            </a:r>
            <a:r>
              <a:rPr lang="ko-KR" altLang="en-US" sz="1100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나아가 </a:t>
            </a:r>
            <a:r>
              <a:rPr lang="ko-KR" alt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기타 가족구성원</a:t>
            </a:r>
            <a:r>
              <a:rPr 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, </a:t>
            </a:r>
            <a:r>
              <a:rPr lang="ko-KR" alt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이웃</a:t>
            </a:r>
            <a:r>
              <a:rPr 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, </a:t>
            </a:r>
            <a:endParaRPr lang="en-US" sz="1100" kern="0" dirty="0" smtClean="0">
              <a:solidFill>
                <a:srgbClr val="000000"/>
              </a:solidFill>
              <a:latin typeface="뫼비우스 Bold" pitchFamily="2" charset="-127"/>
              <a:ea typeface="뫼비우스 Bold" pitchFamily="2" charset="-127"/>
              <a:cs typeface="굴림"/>
            </a:endParaRPr>
          </a:p>
          <a:p>
            <a:pPr algn="just">
              <a:lnSpc>
                <a:spcPct val="115000"/>
              </a:lnSpc>
            </a:pPr>
            <a:r>
              <a:rPr lang="ko-KR" altLang="en-US" sz="1100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지인들과의 </a:t>
            </a:r>
            <a:r>
              <a:rPr lang="ko-KR" alt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소통에도 활용 가능한 커뮤니케이션 </a:t>
            </a:r>
            <a:r>
              <a:rPr lang="ko-KR" altLang="en-US" sz="1100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기술을 습득할 수 있도록 도와드립니다</a:t>
            </a:r>
            <a:r>
              <a:rPr lang="en-US" altLang="ko-KR" sz="1100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.</a:t>
            </a:r>
            <a:endParaRPr lang="ko-KR" altLang="en-US" sz="1100" kern="100" dirty="0">
              <a:latin typeface="뫼비우스 Bold" pitchFamily="2" charset="-127"/>
              <a:ea typeface="뫼비우스 Bold" pitchFamily="2" charset="-127"/>
              <a:cs typeface="Times New Roman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000240" y="8805478"/>
            <a:ext cx="25090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600" kern="100" dirty="0" smtClean="0">
                <a:latin typeface="뫼비우스 Bold" pitchFamily="2" charset="-127"/>
                <a:ea typeface="뫼비우스 Bold" pitchFamily="2" charset="-127"/>
                <a:cs typeface="Times New Roman"/>
              </a:rPr>
              <a:t>교육컨설팅그룹 </a:t>
            </a:r>
            <a:r>
              <a:rPr lang="ko-KR" altLang="en-US" sz="1600" kern="100" dirty="0" err="1" smtClean="0">
                <a:latin typeface="뫼비우스 Bold" pitchFamily="2" charset="-127"/>
                <a:ea typeface="뫼비우스 Bold" pitchFamily="2" charset="-127"/>
                <a:cs typeface="Times New Roman"/>
              </a:rPr>
              <a:t>더와이즈맨</a:t>
            </a:r>
            <a:r>
              <a:rPr lang="ko-KR" altLang="en-US" sz="1600" kern="100" dirty="0" smtClean="0">
                <a:latin typeface="뫼비우스 Bold" pitchFamily="2" charset="-127"/>
                <a:ea typeface="뫼비우스 Bold" pitchFamily="2" charset="-127"/>
                <a:cs typeface="Times New Roman"/>
              </a:rPr>
              <a:t> </a:t>
            </a:r>
            <a:endParaRPr lang="ko-KR" altLang="en-US" sz="1600" dirty="0">
              <a:latin typeface="뫼비우스 Bold" pitchFamily="2" charset="-127"/>
              <a:ea typeface="뫼비우스 Bold" pitchFamily="2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1480" y="285720"/>
            <a:ext cx="5786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뫼비우스 Bold" pitchFamily="2" charset="-127"/>
                <a:ea typeface="뫼비우스 Bold" pitchFamily="2" charset="-127"/>
              </a:rPr>
              <a:t>찾아가는 학부모 무료 교육</a:t>
            </a:r>
            <a:r>
              <a:rPr lang="en-US" altLang="ko-KR" dirty="0" smtClean="0">
                <a:latin typeface="뫼비우스 Bold" pitchFamily="2" charset="-127"/>
                <a:ea typeface="뫼비우스 Bold" pitchFamily="2" charset="-127"/>
              </a:rPr>
              <a:t>-</a:t>
            </a:r>
            <a:r>
              <a:rPr lang="ko-KR" altLang="en-US" dirty="0" smtClean="0">
                <a:latin typeface="뫼비우스 Bold" pitchFamily="2" charset="-127"/>
                <a:ea typeface="뫼비우스 Bold" pitchFamily="2" charset="-127"/>
              </a:rPr>
              <a:t>부모의 자기이해</a:t>
            </a:r>
            <a:endParaRPr lang="ko-KR" altLang="en-US" dirty="0">
              <a:latin typeface="뫼비우스 Bold" pitchFamily="2" charset="-127"/>
              <a:ea typeface="뫼비우스 Bold" pitchFamily="2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42918" y="3114580"/>
            <a:ext cx="557216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100" b="1" dirty="0" smtClean="0"/>
              <a:t>신청방법 </a:t>
            </a:r>
            <a:r>
              <a:rPr lang="en-US" altLang="ko-KR" sz="1100" b="1" dirty="0" smtClean="0"/>
              <a:t>: </a:t>
            </a:r>
            <a:r>
              <a:rPr lang="ko-KR" altLang="en-US" sz="1100" b="1" dirty="0" err="1" smtClean="0"/>
              <a:t>더와이즈맨</a:t>
            </a:r>
            <a:r>
              <a:rPr lang="ko-KR" altLang="en-US" sz="1100" b="1" dirty="0" smtClean="0"/>
              <a:t> 홈페이지 </a:t>
            </a:r>
            <a:r>
              <a:rPr lang="en-US" altLang="ko-KR" sz="1100" b="1" dirty="0" smtClean="0">
                <a:hlinkClick r:id="rId4"/>
              </a:rPr>
              <a:t>www.thewiseman.co.kr</a:t>
            </a:r>
            <a:endParaRPr lang="en-US" altLang="ko-KR" sz="1100" b="1" dirty="0" smtClean="0"/>
          </a:p>
          <a:p>
            <a:r>
              <a:rPr lang="en-US" altLang="ko-KR" sz="1100" b="1" dirty="0" smtClean="0">
                <a:solidFill>
                  <a:srgbClr val="C00000"/>
                </a:solidFill>
              </a:rPr>
              <a:t>               [</a:t>
            </a:r>
            <a:r>
              <a:rPr lang="ko-KR" altLang="en-US" sz="1100" b="1" dirty="0" smtClean="0">
                <a:solidFill>
                  <a:srgbClr val="C00000"/>
                </a:solidFill>
              </a:rPr>
              <a:t>아카데미</a:t>
            </a:r>
            <a:r>
              <a:rPr lang="en-US" altLang="ko-KR" sz="1100" b="1" dirty="0" smtClean="0">
                <a:solidFill>
                  <a:srgbClr val="C00000"/>
                </a:solidFill>
              </a:rPr>
              <a:t>-</a:t>
            </a:r>
            <a:r>
              <a:rPr lang="ko-KR" altLang="en-US" sz="1100" b="1" dirty="0" smtClean="0">
                <a:solidFill>
                  <a:srgbClr val="C00000"/>
                </a:solidFill>
              </a:rPr>
              <a:t>아카데미</a:t>
            </a:r>
            <a:r>
              <a:rPr lang="en-US" altLang="ko-KR" sz="1100" b="1" dirty="0" smtClean="0">
                <a:solidFill>
                  <a:srgbClr val="C00000"/>
                </a:solidFill>
              </a:rPr>
              <a:t>NEWS </a:t>
            </a:r>
            <a:r>
              <a:rPr lang="ko-KR" altLang="en-US" sz="1100" b="1" dirty="0" smtClean="0">
                <a:solidFill>
                  <a:srgbClr val="C00000"/>
                </a:solidFill>
              </a:rPr>
              <a:t>찾아가는 학부모 교육</a:t>
            </a:r>
            <a:r>
              <a:rPr lang="en-US" altLang="ko-KR" sz="1100" b="1" dirty="0" smtClean="0">
                <a:solidFill>
                  <a:srgbClr val="C00000"/>
                </a:solidFill>
              </a:rPr>
              <a:t>]</a:t>
            </a:r>
            <a:r>
              <a:rPr lang="ko-KR" altLang="en-US" sz="1100" b="1" dirty="0" smtClean="0"/>
              <a:t>에 덧글로 신청 글을 </a:t>
            </a:r>
            <a:endParaRPr lang="en-US" altLang="ko-KR" sz="1100" b="1" dirty="0" smtClean="0"/>
          </a:p>
          <a:p>
            <a:r>
              <a:rPr lang="en-US" altLang="ko-KR" sz="1100" b="1" dirty="0" smtClean="0"/>
              <a:t>               </a:t>
            </a:r>
            <a:r>
              <a:rPr lang="ko-KR" altLang="en-US" sz="1100" b="1" dirty="0" smtClean="0"/>
              <a:t>남겨주세요</a:t>
            </a:r>
            <a:r>
              <a:rPr lang="en-US" altLang="ko-KR" sz="1100" b="1" dirty="0" smtClean="0"/>
              <a:t>. 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284</Words>
  <Application>Microsoft Office PowerPoint</Application>
  <PresentationFormat>화면 슬라이드 쇼(4:3)</PresentationFormat>
  <Paragraphs>53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>XP SP3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snoopy</dc:creator>
  <cp:lastModifiedBy>snoopy</cp:lastModifiedBy>
  <cp:revision>1</cp:revision>
  <dcterms:created xsi:type="dcterms:W3CDTF">2012-12-14T08:59:53Z</dcterms:created>
  <dcterms:modified xsi:type="dcterms:W3CDTF">2012-12-14T09:00:09Z</dcterms:modified>
</cp:coreProperties>
</file>