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24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B1EA5-19FC-421A-BDEF-415D1D364AA5}" type="datetimeFigureOut">
              <a:rPr lang="ko-KR" altLang="en-US" smtClean="0"/>
              <a:t>2012-12-14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16806-4CDC-449D-9120-E925B84B2EB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thewiseman.co.k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7" descr="C:\Documents and Settings\Administrator\바탕 화면\더와이즈맨\로고활용5.jpg"/>
          <p:cNvPicPr>
            <a:picLocks noChangeAspect="1" noChangeArrowheads="1"/>
          </p:cNvPicPr>
          <p:nvPr/>
        </p:nvPicPr>
        <p:blipFill>
          <a:blip r:embed="rId2" cstate="print"/>
          <a:srcRect l="42188" t="84596" r="10532" b="740"/>
          <a:stretch>
            <a:fillRect/>
          </a:stretch>
        </p:blipFill>
        <p:spPr bwMode="auto">
          <a:xfrm>
            <a:off x="0" y="8215338"/>
            <a:ext cx="6858000" cy="97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585117" y="3714744"/>
          <a:ext cx="5629966" cy="5121047"/>
        </p:xfrm>
        <a:graphic>
          <a:graphicData uri="http://schemas.openxmlformats.org/drawingml/2006/table">
            <a:tbl>
              <a:tblPr/>
              <a:tblGrid>
                <a:gridCol w="473962"/>
                <a:gridCol w="2190056"/>
                <a:gridCol w="2488476"/>
                <a:gridCol w="477472"/>
              </a:tblGrid>
              <a:tr h="28575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순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교육모듈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교육 세부내용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시간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93472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1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대화 첫걸음</a:t>
                      </a: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!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마음열기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1.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프레임의 전환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자녀행동이해</a:t>
                      </a: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2.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다가가기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신세대의 언어 속으로</a:t>
                      </a: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!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퐁당</a:t>
                      </a: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~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소통의 어려움 직면하기</a:t>
                      </a: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581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2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부모</a:t>
                      </a:r>
                      <a:r>
                        <a:rPr lang="en-US" sz="1100" b="1" kern="100">
                          <a:latin typeface="맑은 고딕"/>
                          <a:ea typeface="맑은 고딕"/>
                          <a:cs typeface="Times New Roman"/>
                        </a:rPr>
                        <a:t> stress </a:t>
                      </a: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타파</a:t>
                      </a:r>
                      <a:r>
                        <a:rPr lang="en-US" sz="1100" b="1" kern="100">
                          <a:latin typeface="맑은 고딕"/>
                          <a:ea typeface="맑은 고딕"/>
                          <a:cs typeface="Times New Roman"/>
                        </a:rPr>
                        <a:t>!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행복 </a:t>
                      </a:r>
                      <a:r>
                        <a:rPr lang="en-US" sz="1100" b="1" kern="100">
                          <a:latin typeface="맑은 고딕"/>
                          <a:ea typeface="맑은 고딕"/>
                          <a:cs typeface="Times New Roman"/>
                        </a:rPr>
                        <a:t>‘</a:t>
                      </a: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마중물</a:t>
                      </a:r>
                      <a:r>
                        <a:rPr lang="en-US" sz="1100" b="1" kern="100">
                          <a:latin typeface="맑은 고딕"/>
                          <a:ea typeface="맑은 고딕"/>
                          <a:cs typeface="Times New Roman"/>
                        </a:rPr>
                        <a:t>’ </a:t>
                      </a: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준비하기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>
                          <a:latin typeface="맑은 고딕"/>
                          <a:ea typeface="맑은 고딕"/>
                          <a:cs typeface="Times New Roman"/>
                        </a:rPr>
                        <a:t>1. </a:t>
                      </a: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이럴 때 스트레스 받는다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>
                          <a:latin typeface="맑은 고딕"/>
                          <a:ea typeface="맑은 고딕"/>
                          <a:cs typeface="Times New Roman"/>
                        </a:rPr>
                        <a:t>2. </a:t>
                      </a: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자녀를 망치는 부모의 스트레스 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>
                          <a:latin typeface="맑은 고딕"/>
                          <a:ea typeface="맑은 고딕"/>
                          <a:cs typeface="Times New Roman"/>
                        </a:rPr>
                        <a:t>3. </a:t>
                      </a: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부드러운 소통을 준비하는 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indent="2540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행복 마중물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94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3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자녀의 꿈을 키우는 대화법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1.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스스로 생각할 줄 아는 아이로</a:t>
                      </a: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!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2.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나의 대화 점수 점검하기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3.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생각을 키우는 대화법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 </a:t>
                      </a: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94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4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 err="1">
                          <a:latin typeface="맑은 고딕"/>
                          <a:ea typeface="맑은 고딕"/>
                          <a:cs typeface="Times New Roman"/>
                        </a:rPr>
                        <a:t>깊이있는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 소통</a:t>
                      </a: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!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감정 </a:t>
                      </a:r>
                      <a:r>
                        <a:rPr lang="ko-KR" sz="1100" b="1" kern="100" dirty="0" err="1">
                          <a:latin typeface="맑은 고딕"/>
                          <a:ea typeface="맑은 고딕"/>
                          <a:cs typeface="Times New Roman"/>
                        </a:rPr>
                        <a:t>코칭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1.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흥미로운 감정의 뇌 이해하기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2. </a:t>
                      </a:r>
                      <a:r>
                        <a:rPr lang="ko-KR" sz="1100" b="1" kern="100" dirty="0" err="1">
                          <a:latin typeface="맑은 고딕"/>
                          <a:ea typeface="맑은 고딕"/>
                          <a:cs typeface="Times New Roman"/>
                        </a:rPr>
                        <a:t>감정코칭의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 중요성 이해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3. </a:t>
                      </a:r>
                      <a:r>
                        <a:rPr lang="ko-KR" sz="1100" b="1" kern="100" dirty="0" err="1">
                          <a:latin typeface="맑은 고딕"/>
                          <a:ea typeface="맑은 고딕"/>
                          <a:cs typeface="Times New Roman"/>
                        </a:rPr>
                        <a:t>감정코칭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 핵심 키워드 실습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166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5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감성소통</a:t>
                      </a: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SKILL AHA </a:t>
                      </a:r>
                      <a:r>
                        <a:rPr lang="en-US" sz="1100" b="1" kern="100" dirty="0" err="1">
                          <a:latin typeface="맑은 고딕"/>
                          <a:ea typeface="맑은 고딕"/>
                          <a:cs typeface="Times New Roman"/>
                        </a:rPr>
                        <a:t>AHA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1.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부모의 감성지능 향상 트레이닝</a:t>
                      </a: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.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2. </a:t>
                      </a:r>
                      <a:r>
                        <a:rPr lang="ko-KR" sz="1100" b="1" kern="100" dirty="0" err="1">
                          <a:latin typeface="맑은 고딕"/>
                          <a:ea typeface="맑은 고딕"/>
                          <a:cs typeface="Times New Roman"/>
                        </a:rPr>
                        <a:t>스트로크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 활용하기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친밀한 관계를 만드는 긍정의 </a:t>
                      </a:r>
                    </a:p>
                    <a:p>
                      <a:pPr indent="127000"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kern="100" dirty="0" err="1">
                          <a:latin typeface="맑은 고딕"/>
                          <a:ea typeface="맑은 고딕"/>
                          <a:cs typeface="Times New Roman"/>
                        </a:rPr>
                        <a:t>스트로크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 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긍정적 행동을 촉진하는 칭찬기법</a:t>
                      </a: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-. I-message &amp; We message 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94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>
                          <a:latin typeface="맑은 고딕"/>
                          <a:ea typeface="맑은 고딕"/>
                          <a:cs typeface="Times New Roman"/>
                        </a:rPr>
                        <a:t>6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100" b="1" kern="100">
                          <a:latin typeface="맑은 고딕"/>
                          <a:ea typeface="맑은 고딕"/>
                          <a:cs typeface="Times New Roman"/>
                        </a:rPr>
                        <a:t>자녀와의 소통 실천 워크샵</a:t>
                      </a:r>
                      <a:endParaRPr lang="ko-KR" sz="1100" kern="10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1.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자녀와의 피해야 할 대화법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2.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질문 대화법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3. </a:t>
                      </a:r>
                      <a:r>
                        <a:rPr lang="ko-KR" sz="1100" b="1" kern="100" dirty="0">
                          <a:latin typeface="맑은 고딕"/>
                          <a:ea typeface="맑은 고딕"/>
                          <a:cs typeface="Times New Roman"/>
                        </a:rPr>
                        <a:t>소통 계획서 작성하기</a:t>
                      </a:r>
                      <a:r>
                        <a:rPr lang="ko-KR" sz="1100" kern="100" dirty="0">
                          <a:latin typeface="맑은 고딕"/>
                          <a:ea typeface="맑은 고딕"/>
                          <a:cs typeface="Times New Roman"/>
                        </a:rPr>
                        <a:t> </a:t>
                      </a: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00" dirty="0">
                          <a:latin typeface="맑은 고딕"/>
                          <a:ea typeface="맑은 고딕"/>
                          <a:cs typeface="Times New Roman"/>
                        </a:rPr>
                        <a:t>2H</a:t>
                      </a:r>
                      <a:endParaRPr lang="ko-KR" sz="1100" kern="10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357166" y="642911"/>
            <a:ext cx="6072230" cy="1472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ko-KR" altLang="en-US" sz="2000" kern="0" dirty="0">
                <a:solidFill>
                  <a:schemeClr val="accent5">
                    <a:lumMod val="75000"/>
                  </a:schemeClr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여</a:t>
            </a:r>
            <a:r>
              <a:rPr lang="ko-KR" altLang="en-US" sz="1400" kern="0" dirty="0">
                <a:solidFill>
                  <a:schemeClr val="accent5">
                    <a:lumMod val="75000"/>
                  </a:schemeClr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러분의 가정은 편안하십니까</a:t>
            </a:r>
            <a:r>
              <a:rPr lang="en-US" sz="1400" kern="0" dirty="0">
                <a:solidFill>
                  <a:schemeClr val="accent5">
                    <a:lumMod val="75000"/>
                  </a:schemeClr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? </a:t>
            </a:r>
            <a:endParaRPr lang="ko-KR" altLang="en-US" sz="1400" kern="100" dirty="0">
              <a:solidFill>
                <a:schemeClr val="accent5">
                  <a:lumMod val="75000"/>
                </a:schemeClr>
              </a:solidFill>
              <a:latin typeface="뫼비우스 Bold" pitchFamily="2" charset="-127"/>
              <a:ea typeface="뫼비우스 Bold" pitchFamily="2" charset="-127"/>
              <a:cs typeface="Times New Roman"/>
            </a:endParaRPr>
          </a:p>
          <a:p>
            <a:pPr algn="just">
              <a:lnSpc>
                <a:spcPct val="115000"/>
              </a:lnSpc>
            </a:pP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자녀가 유아기를 지나고 아동기</a:t>
            </a:r>
            <a:r>
              <a:rPr 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,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청소년기에 접어들수록</a:t>
            </a:r>
            <a:r>
              <a:rPr 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,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자신의 가치관 안에서 </a:t>
            </a: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지시와 명령으로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자녀를 통제하려는 부모와 다양한 정체성의 혼란을 겪는 자녀 사이에 충돌이 </a:t>
            </a: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발생됩니다</a:t>
            </a:r>
            <a:r>
              <a:rPr 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. </a:t>
            </a:r>
            <a:r>
              <a:rPr lang="ko-KR" altLang="en-US" sz="1100" kern="0" dirty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갈등이 반복될수록 자녀에게는 말이 통하지 않는 </a:t>
            </a: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부모로</a:t>
            </a:r>
            <a:r>
              <a:rPr 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… </a:t>
            </a: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부모에게는 답답하고 속만 썩이는 자녀로 관계의 골은 커져갑니다</a:t>
            </a:r>
            <a:r>
              <a:rPr 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. </a:t>
            </a:r>
          </a:p>
          <a:p>
            <a:pPr algn="just">
              <a:lnSpc>
                <a:spcPct val="115000"/>
              </a:lnSpc>
            </a:pPr>
            <a:r>
              <a:rPr lang="ko-KR" altLang="en-US" sz="1400" b="1" u="sng" kern="0" dirty="0" smtClean="0">
                <a:solidFill>
                  <a:srgbClr val="C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대화</a:t>
            </a:r>
            <a:r>
              <a:rPr lang="ko-KR" altLang="en-US" sz="1100" u="sng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도 악기를 배우듯 시간과 관심을 투자하여 배워야 할 하나의 기술입니다</a:t>
            </a:r>
            <a:r>
              <a:rPr lang="en-US" sz="1100" u="sng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. </a:t>
            </a:r>
          </a:p>
          <a:p>
            <a:pPr algn="just">
              <a:lnSpc>
                <a:spcPct val="115000"/>
              </a:lnSpc>
            </a:pPr>
            <a:r>
              <a:rPr lang="ko-KR" alt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준비된 부모로서 자녀와 원활하게 소통할 수 있도록 도와드립니다</a:t>
            </a:r>
            <a:r>
              <a:rPr lang="en-US" sz="1100" kern="0" dirty="0" smtClean="0">
                <a:solidFill>
                  <a:srgbClr val="000000"/>
                </a:solidFill>
                <a:latin typeface="뫼비우스 Bold" pitchFamily="2" charset="-127"/>
                <a:ea typeface="뫼비우스 Bold" pitchFamily="2" charset="-127"/>
                <a:cs typeface="굴림"/>
              </a:rPr>
              <a:t>.   </a:t>
            </a:r>
            <a:endParaRPr lang="ko-KR" altLang="en-US" sz="1100" kern="100" dirty="0">
              <a:latin typeface="뫼비우스 Bold" pitchFamily="2" charset="-127"/>
              <a:ea typeface="뫼비우스 Bold" pitchFamily="2" charset="-127"/>
              <a:cs typeface="Times New Roman"/>
            </a:endParaRPr>
          </a:p>
        </p:txBody>
      </p:sp>
      <p:grpSp>
        <p:nvGrpSpPr>
          <p:cNvPr id="2" name="그룹 9"/>
          <p:cNvGrpSpPr/>
          <p:nvPr/>
        </p:nvGrpSpPr>
        <p:grpSpPr>
          <a:xfrm>
            <a:off x="642895" y="2143109"/>
            <a:ext cx="4357742" cy="921001"/>
            <a:chOff x="1285860" y="2261842"/>
            <a:chExt cx="4357742" cy="921000"/>
          </a:xfrm>
        </p:grpSpPr>
        <p:grpSp>
          <p:nvGrpSpPr>
            <p:cNvPr id="3" name="그룹 8"/>
            <p:cNvGrpSpPr/>
            <p:nvPr/>
          </p:nvGrpSpPr>
          <p:grpSpPr>
            <a:xfrm>
              <a:off x="1285860" y="2500298"/>
              <a:ext cx="4357742" cy="682544"/>
              <a:chOff x="1214422" y="2143108"/>
              <a:chExt cx="4357742" cy="682544"/>
            </a:xfrm>
          </p:grpSpPr>
          <p:sp>
            <p:nvSpPr>
              <p:cNvPr id="6" name="직사각형 5"/>
              <p:cNvSpPr/>
              <p:nvPr/>
            </p:nvSpPr>
            <p:spPr>
              <a:xfrm>
                <a:off x="1214422" y="2143108"/>
                <a:ext cx="4071966" cy="4639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buFont typeface="Arial" pitchFamily="34" charset="0"/>
                  <a:buChar char="•"/>
                </a:pPr>
                <a:r>
                  <a:rPr lang="ko-KR" alt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일정 </a:t>
                </a:r>
                <a:r>
                  <a:rPr lang="en-US" altLang="ko-KR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:</a:t>
                </a:r>
                <a:r>
                  <a:rPr lang="ko-KR" alt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</a:t>
                </a:r>
                <a:r>
                  <a:rPr 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2012</a:t>
                </a:r>
                <a:r>
                  <a:rPr lang="ko-KR" alt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년</a:t>
                </a:r>
                <a:r>
                  <a:rPr 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12</a:t>
                </a:r>
                <a:r>
                  <a:rPr lang="ko-KR" alt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월</a:t>
                </a:r>
                <a:r>
                  <a:rPr 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27</a:t>
                </a:r>
                <a:r>
                  <a:rPr lang="ko-KR" alt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일</a:t>
                </a:r>
                <a:r>
                  <a:rPr 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(</a:t>
                </a:r>
                <a:r>
                  <a:rPr lang="ko-KR" alt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목</a:t>
                </a:r>
                <a:r>
                  <a:rPr 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)</a:t>
                </a:r>
                <a:r>
                  <a:rPr lang="ko-KR" alt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부터 총 </a:t>
                </a:r>
                <a:r>
                  <a:rPr lang="en-US" altLang="ko-KR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6</a:t>
                </a:r>
                <a:r>
                  <a:rPr lang="ko-KR" alt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회 </a:t>
                </a:r>
                <a:endParaRPr lang="en-US" altLang="ko-KR" sz="1050" kern="100" dirty="0">
                  <a:latin typeface="뫼비우스 Bold" pitchFamily="2" charset="-127"/>
                  <a:ea typeface="뫼비우스 Bold" pitchFamily="2" charset="-127"/>
                  <a:cs typeface="Times New Roman"/>
                </a:endParaRPr>
              </a:p>
              <a:p>
                <a:pPr>
                  <a:lnSpc>
                    <a:spcPct val="115000"/>
                  </a:lnSpc>
                </a:pPr>
                <a:r>
                  <a:rPr lang="ko-KR" alt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          매주 </a:t>
                </a:r>
                <a:r>
                  <a:rPr lang="ko-KR" alt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목요일 오전</a:t>
                </a:r>
                <a:r>
                  <a:rPr 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10:00~12:00</a:t>
                </a:r>
                <a:endParaRPr lang="ko-KR" altLang="en-US" sz="1000" kern="100" dirty="0">
                  <a:latin typeface="뫼비우스 Bold" pitchFamily="2" charset="-127"/>
                  <a:ea typeface="뫼비우스 Bold" pitchFamily="2" charset="-127"/>
                  <a:cs typeface="Times New Roman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14446" y="2571736"/>
                <a:ext cx="4357718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buFont typeface="Arial" pitchFamily="34" charset="0"/>
                  <a:buChar char="•"/>
                </a:pPr>
                <a:r>
                  <a:rPr lang="ko-KR" alt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장소 </a:t>
                </a:r>
                <a:r>
                  <a:rPr lang="en-US" altLang="ko-KR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: </a:t>
                </a:r>
                <a:r>
                  <a:rPr lang="ko-KR" alt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교육컨설팅그룹 </a:t>
                </a:r>
                <a:r>
                  <a:rPr lang="ko-KR" altLang="en-US" sz="1050" kern="100" dirty="0" err="1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더와이즈맨</a:t>
                </a:r>
                <a:r>
                  <a:rPr lang="ko-KR" alt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교육장</a:t>
                </a:r>
                <a:r>
                  <a:rPr 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(1</a:t>
                </a:r>
                <a:r>
                  <a:rPr lang="ko-KR" alt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호선 </a:t>
                </a:r>
                <a:r>
                  <a:rPr lang="ko-KR" altLang="en-US" sz="1050" kern="100" dirty="0" err="1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병점역</a:t>
                </a:r>
                <a:r>
                  <a:rPr lang="ko-KR" altLang="en-US" sz="1050" kern="100" dirty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 </a:t>
                </a:r>
                <a:r>
                  <a:rPr lang="ko-KR" alt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도보</a:t>
                </a:r>
                <a:r>
                  <a:rPr lang="en-US" altLang="ko-KR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3</a:t>
                </a:r>
                <a:r>
                  <a:rPr lang="ko-KR" altLang="en-US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분거리</a:t>
                </a:r>
                <a:r>
                  <a:rPr lang="en-US" altLang="ko-KR" sz="1050" kern="100" dirty="0" smtClean="0">
                    <a:latin typeface="뫼비우스 Bold" pitchFamily="2" charset="-127"/>
                    <a:ea typeface="뫼비우스 Bold" pitchFamily="2" charset="-127"/>
                    <a:cs typeface="Times New Roman"/>
                  </a:rPr>
                  <a:t>)</a:t>
                </a:r>
                <a:endParaRPr lang="ko-KR" altLang="en-US" sz="1050" dirty="0">
                  <a:latin typeface="뫼비우스 Bold" pitchFamily="2" charset="-127"/>
                  <a:ea typeface="뫼비우스 Bold" pitchFamily="2" charset="-127"/>
                </a:endParaRPr>
              </a:p>
            </p:txBody>
          </p:sp>
        </p:grpSp>
        <p:sp>
          <p:nvSpPr>
            <p:cNvPr id="8" name="직사각형 7"/>
            <p:cNvSpPr/>
            <p:nvPr/>
          </p:nvSpPr>
          <p:spPr>
            <a:xfrm>
              <a:off x="1285884" y="2261842"/>
              <a:ext cx="2582758" cy="2781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15000"/>
                </a:lnSpc>
                <a:buFont typeface="Arial" pitchFamily="34" charset="0"/>
                <a:buChar char="•"/>
              </a:pPr>
              <a:r>
                <a:rPr lang="ko-KR" altLang="en-US" sz="105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대상 </a:t>
              </a:r>
              <a:r>
                <a:rPr lang="en-US" altLang="ko-KR" sz="105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: </a:t>
              </a:r>
              <a:r>
                <a:rPr lang="ko-KR" altLang="en-US" sz="105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학부모</a:t>
              </a:r>
              <a:r>
                <a:rPr lang="en-US" sz="105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 </a:t>
              </a:r>
              <a:r>
                <a:rPr lang="en-US" sz="1050" kern="100" dirty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20</a:t>
              </a:r>
              <a:r>
                <a:rPr lang="ko-KR" altLang="en-US" sz="1050" kern="100" dirty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명 </a:t>
              </a:r>
              <a:r>
                <a:rPr lang="ko-KR" altLang="en-US" sz="105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내외 </a:t>
              </a:r>
              <a:r>
                <a:rPr lang="en-US" altLang="ko-KR" sz="105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(</a:t>
              </a:r>
              <a:r>
                <a:rPr lang="ko-KR" altLang="en-US" sz="105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선착순 접수마감</a:t>
              </a:r>
              <a:r>
                <a:rPr lang="en-US" altLang="ko-KR" sz="1050" kern="100" dirty="0" smtClean="0">
                  <a:latin typeface="뫼비우스 Bold" pitchFamily="2" charset="-127"/>
                  <a:ea typeface="뫼비우스 Bold" pitchFamily="2" charset="-127"/>
                  <a:cs typeface="Times New Roman"/>
                </a:rPr>
                <a:t>)</a:t>
              </a:r>
              <a:endParaRPr lang="ko-KR" altLang="en-US" sz="1050" kern="100" dirty="0">
                <a:latin typeface="뫼비우스 Bold" pitchFamily="2" charset="-127"/>
                <a:ea typeface="뫼비우스 Bold" pitchFamily="2" charset="-127"/>
                <a:cs typeface="Times New Roman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71481" y="214283"/>
            <a:ext cx="528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뫼비우스 Bold" pitchFamily="2" charset="-127"/>
                <a:ea typeface="뫼비우스 Bold" pitchFamily="2" charset="-127"/>
              </a:rPr>
              <a:t>찾아가는 학부모 무료 교육 </a:t>
            </a:r>
            <a:r>
              <a:rPr lang="en-US" altLang="ko-KR" dirty="0" smtClean="0">
                <a:latin typeface="뫼비우스 Bold" pitchFamily="2" charset="-127"/>
                <a:ea typeface="뫼비우스 Bold" pitchFamily="2" charset="-127"/>
              </a:rPr>
              <a:t>– </a:t>
            </a:r>
            <a:r>
              <a:rPr lang="ko-KR" altLang="en-US" dirty="0" smtClean="0">
                <a:latin typeface="뫼비우스 Bold" pitchFamily="2" charset="-127"/>
                <a:ea typeface="뫼비우스 Bold" pitchFamily="2" charset="-127"/>
              </a:rPr>
              <a:t>자녀와의 대화법</a:t>
            </a:r>
            <a:endParaRPr lang="ko-KR" altLang="en-US" dirty="0">
              <a:latin typeface="뫼비우스 Bold" pitchFamily="2" charset="-127"/>
              <a:ea typeface="뫼비우스 Bold" pitchFamily="2" charset="-127"/>
            </a:endParaRPr>
          </a:p>
        </p:txBody>
      </p:sp>
      <p:pic>
        <p:nvPicPr>
          <p:cNvPr id="19" name="Picture 40" descr="C:\Documents and Settings\Administrator\바탕 화면\더와이즈맨\로고작업\(최종시안)더와이즈맨0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BF3F1"/>
              </a:clrFrom>
              <a:clrTo>
                <a:srgbClr val="FBF3F1">
                  <a:alpha val="0"/>
                </a:srgbClr>
              </a:clrTo>
            </a:clrChange>
          </a:blip>
          <a:srcRect l="37999" t="35007" r="34001" b="37486"/>
          <a:stretch>
            <a:fillRect/>
          </a:stretch>
        </p:blipFill>
        <p:spPr bwMode="auto">
          <a:xfrm>
            <a:off x="5633122" y="2"/>
            <a:ext cx="1224878" cy="813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2277302" y="8805478"/>
            <a:ext cx="25090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kern="100" dirty="0" smtClean="0">
                <a:latin typeface="뫼비우스 Bold" pitchFamily="2" charset="-127"/>
                <a:ea typeface="뫼비우스 Bold" pitchFamily="2" charset="-127"/>
                <a:cs typeface="Times New Roman"/>
              </a:rPr>
              <a:t>교육컨설팅그룹 </a:t>
            </a:r>
            <a:r>
              <a:rPr lang="ko-KR" altLang="en-US" sz="1600" kern="100" dirty="0" err="1" smtClean="0">
                <a:latin typeface="뫼비우스 Bold" pitchFamily="2" charset="-127"/>
                <a:ea typeface="뫼비우스 Bold" pitchFamily="2" charset="-127"/>
                <a:cs typeface="Times New Roman"/>
              </a:rPr>
              <a:t>더와이즈맨</a:t>
            </a:r>
            <a:r>
              <a:rPr lang="ko-KR" altLang="en-US" sz="1600" kern="100" dirty="0" smtClean="0">
                <a:latin typeface="뫼비우스 Bold" pitchFamily="2" charset="-127"/>
                <a:ea typeface="뫼비우스 Bold" pitchFamily="2" charset="-127"/>
                <a:cs typeface="Times New Roman"/>
              </a:rPr>
              <a:t> </a:t>
            </a:r>
            <a:endParaRPr lang="ko-KR" altLang="en-US" sz="1600" dirty="0">
              <a:latin typeface="뫼비우스 Bold" pitchFamily="2" charset="-127"/>
              <a:ea typeface="뫼비우스 Bold" pitchFamily="2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42918" y="3071803"/>
            <a:ext cx="557216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100" b="1" dirty="0" smtClean="0"/>
              <a:t>신청방법 </a:t>
            </a:r>
            <a:r>
              <a:rPr lang="en-US" altLang="ko-KR" sz="1100" b="1" dirty="0" smtClean="0"/>
              <a:t>: </a:t>
            </a:r>
            <a:r>
              <a:rPr lang="ko-KR" altLang="en-US" sz="1100" b="1" dirty="0" err="1" smtClean="0"/>
              <a:t>더와이즈맨</a:t>
            </a:r>
            <a:r>
              <a:rPr lang="ko-KR" altLang="en-US" sz="1100" b="1" dirty="0" smtClean="0"/>
              <a:t> 홈페이지 </a:t>
            </a:r>
            <a:r>
              <a:rPr lang="en-US" altLang="ko-KR" sz="1100" b="1" dirty="0" smtClean="0">
                <a:hlinkClick r:id="rId4"/>
              </a:rPr>
              <a:t>www.thewiseman.co.kr</a:t>
            </a:r>
            <a:endParaRPr lang="en-US" altLang="ko-KR" sz="1100" b="1" dirty="0" smtClean="0"/>
          </a:p>
          <a:p>
            <a:r>
              <a:rPr lang="en-US" altLang="ko-KR" sz="1100" b="1" dirty="0" smtClean="0">
                <a:solidFill>
                  <a:srgbClr val="C00000"/>
                </a:solidFill>
              </a:rPr>
              <a:t>               [</a:t>
            </a:r>
            <a:r>
              <a:rPr lang="ko-KR" altLang="en-US" sz="1100" b="1" dirty="0" smtClean="0">
                <a:solidFill>
                  <a:srgbClr val="C00000"/>
                </a:solidFill>
              </a:rPr>
              <a:t>아카데미</a:t>
            </a:r>
            <a:r>
              <a:rPr lang="en-US" altLang="ko-KR" sz="1100" b="1" dirty="0" smtClean="0">
                <a:solidFill>
                  <a:srgbClr val="C00000"/>
                </a:solidFill>
              </a:rPr>
              <a:t>-</a:t>
            </a:r>
            <a:r>
              <a:rPr lang="ko-KR" altLang="en-US" sz="1100" b="1" dirty="0" smtClean="0">
                <a:solidFill>
                  <a:srgbClr val="C00000"/>
                </a:solidFill>
              </a:rPr>
              <a:t>아카데미</a:t>
            </a:r>
            <a:r>
              <a:rPr lang="en-US" altLang="ko-KR" sz="1100" b="1" dirty="0" smtClean="0">
                <a:solidFill>
                  <a:srgbClr val="C00000"/>
                </a:solidFill>
              </a:rPr>
              <a:t>NEWS </a:t>
            </a:r>
            <a:r>
              <a:rPr lang="ko-KR" altLang="en-US" sz="1100" b="1" dirty="0" smtClean="0">
                <a:solidFill>
                  <a:srgbClr val="C00000"/>
                </a:solidFill>
              </a:rPr>
              <a:t>찾아가는 학부모 교육</a:t>
            </a:r>
            <a:r>
              <a:rPr lang="en-US" altLang="ko-KR" sz="1100" b="1" dirty="0" smtClean="0">
                <a:solidFill>
                  <a:srgbClr val="C00000"/>
                </a:solidFill>
              </a:rPr>
              <a:t>]</a:t>
            </a:r>
            <a:r>
              <a:rPr lang="ko-KR" altLang="en-US" sz="1100" b="1" dirty="0" smtClean="0"/>
              <a:t>에 덧글로 신청 글을 </a:t>
            </a:r>
            <a:endParaRPr lang="en-US" altLang="ko-KR" sz="1100" b="1" dirty="0" smtClean="0"/>
          </a:p>
          <a:p>
            <a:r>
              <a:rPr lang="en-US" altLang="ko-KR" sz="1100" b="1" dirty="0" smtClean="0"/>
              <a:t>               </a:t>
            </a:r>
            <a:r>
              <a:rPr lang="ko-KR" altLang="en-US" sz="1100" b="1" dirty="0" smtClean="0"/>
              <a:t>남겨주세요</a:t>
            </a:r>
            <a:r>
              <a:rPr lang="en-US" altLang="ko-KR" sz="1100" b="1" dirty="0" smtClean="0"/>
              <a:t>.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304</Words>
  <Application>Microsoft Office PowerPoint</Application>
  <PresentationFormat>화면 슬라이드 쇼(4:3)</PresentationFormat>
  <Paragraphs>60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XP SP3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snoopy</dc:creator>
  <cp:lastModifiedBy>snoopy</cp:lastModifiedBy>
  <cp:revision>1</cp:revision>
  <dcterms:created xsi:type="dcterms:W3CDTF">2012-12-14T08:59:18Z</dcterms:created>
  <dcterms:modified xsi:type="dcterms:W3CDTF">2012-12-14T08:59:47Z</dcterms:modified>
</cp:coreProperties>
</file>